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80" r:id="rId5"/>
    <p:sldId id="256" r:id="rId6"/>
    <p:sldId id="278" r:id="rId7"/>
    <p:sldId id="273" r:id="rId8"/>
    <p:sldId id="281" r:id="rId9"/>
    <p:sldId id="282" r:id="rId10"/>
    <p:sldId id="283" r:id="rId11"/>
    <p:sldId id="274" r:id="rId12"/>
    <p:sldId id="285" r:id="rId13"/>
    <p:sldId id="286" r:id="rId14"/>
    <p:sldId id="288" r:id="rId15"/>
    <p:sldId id="289" r:id="rId16"/>
    <p:sldId id="287" r:id="rId17"/>
    <p:sldId id="29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fford, Kristian (US)" initials="KPHS" lastIdx="18" clrIdx="0">
    <p:extLst>
      <p:ext uri="{19B8F6BF-5375-455C-9EA6-DF929625EA0E}">
        <p15:presenceInfo xmlns:p15="http://schemas.microsoft.com/office/powerpoint/2012/main" userId="Stafford, Kristian (US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6C"/>
    <a:srgbClr val="63666A"/>
    <a:srgbClr val="00A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55" autoAdjust="0"/>
    <p:restoredTop sz="48766" autoAdjust="0"/>
  </p:normalViewPr>
  <p:slideViewPr>
    <p:cSldViewPr snapToGrid="0" showGuides="1">
      <p:cViewPr varScale="1">
        <p:scale>
          <a:sx n="44" d="100"/>
          <a:sy n="44" d="100"/>
        </p:scale>
        <p:origin x="157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B0925-D018-4694-8BD2-B89F172BCC0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1C376-EA5F-40EB-B5C9-F210D82C3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87536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F5D99-016A-414A-B5D0-2B391DB0FAA8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5F514-E216-4B0B-9B33-6FEA2EC08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88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you ever pulled on a door handle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looks like it was intended to be pulled,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in fact it was a push door?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clear that if the visual language is well thought out,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desired actions are natural and go without saying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safe to say that design can influence products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 negative way if there isn’t a method to the madness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intent today is to help us identify the approaches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needed to give credence when working with customers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are unfamiliar with our backgrounds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philosophies as visual communicators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further empower our base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to stay steadfast in our graphic approaches and expertise.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54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Specifically ,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 the Importance of evolving our methods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approaches to stay relevant with current visual trends.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feel this is especially important as we may be working with clients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have served this corporation loyally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possibly for several decades, and maybe these clients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become resistant to change.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should be empowered to push back at times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this is the case and a stakeholder requests a deliverable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 style that is not inline with current visual trends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has long passed it’s “sell by” date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to promote collaboration and understanding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the customer. So an argument can be reframed as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opportunity for education through a non-challenging approach.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I’d like us as a team be able to speak confidently to our clients about why visual trends are important.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when you should go against the grain,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push back and advocate for a better and more engaging product.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0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If you were browsing on a site like Google in the 90s,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 would encounter a visual language like this.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29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90s the visual trend was focused on 3D imagery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important caveat to mention is the fact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many successful companies alter their logos frequently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an effort to be perceived as contemporary and relevant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 in case of Pepsi and their brand.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Also, that this will not be a bash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design trends of the past.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04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jump online today, you will find visual language like this.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what is the common stylistic choice with these logos?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They’re all 2-dimensional.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intent in using this style is that these flat visual assets enable brands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format their mark on a wide variety of media.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marks are succinct and offer a tidiness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allows it to pair well with a multitude of formats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include video, web and print media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Graphic designers also benefit, because when tasked with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communicating the brand through deliverables,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can do so without any development hang ups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related to tools and settings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21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were a fan of the show Madmen like I was.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You’re likely familiar with the style of the 60s.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style of this time was quite unique.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Commercial artist of this time were focused on the visceral reactions of their work.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really understood the benefits of creating a succinct icons to represent their product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weren’t into overly complicating something that ideally should be absorbed in mere seconds.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era was a milestone time in commercial art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you will notice that many of the brands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featured a 2-dimensional visual language.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72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80s the style shifted to a more 3D look.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due in large part to the enhanced capacity for CGI.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 the new shiny toy,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it’s important to remember that like with cars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Fashion.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Style is often very cyclical.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beginning of the 21st century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got the rise of Photoshop and other Adobe products.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these tools it became simple to produce bevels,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gradations of color and other modern style queues.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of this, web design language evolved in tandem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it seemed as if every website at the time had a shiny buttons.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see this in full effect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another cornerstone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design product of the time, 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58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original iPhone.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style of emulating buttons and gradations of real world objects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referred to as skeuomorphism.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style was especially important at the time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people were not used to using touch screens.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iPhone had virtually no buttons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if you didn’t know what to press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 product would obviously fail.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intent for apple was to make the masses comfortable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pressing the simulated buttons.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make the experience as natural as possible.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34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time passed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more and more of the user base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comfortable with using touch screens.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 was free to deal with the down side of skeuomorphism.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was the fact that these skeuomorphic styles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 heavy in visual weight, this style offers little in marking clear delineations of content areas and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 felt very visually cluttered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Additionally, recreating this style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become a challenge if the designers tasked to recreate the look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Aren't explicitly communicated exactly what design tool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settings were used to create the look.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style also does not scale well to large formats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they will inevitable suffer from pixilation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2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in 2013,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 shifted away from this visual language overnight and adopted the flat UI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gave websites a sense of cleanliness and ease of use.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visual elements of pages in this style were allowed to quote breathe.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as expected,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of the brands that had a web or app presence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quickly followed suit to match the visual language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44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Additionally, the flat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trend was adopted heavily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not only a stylistic choice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 informed choice of sustainability.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the flat UI, graphic designers could replicate modern visual styles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relative ease and because these styles favored vector graphics.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styles could be replicated to scale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on far more media than previously possible. 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60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visual communicators we should strive to </a:t>
            </a:r>
            <a:r>
              <a:rPr lang="en-US" dirty="0"/>
              <a:t>know the history of design </a:t>
            </a:r>
          </a:p>
          <a:p>
            <a:r>
              <a:rPr lang="en-US" dirty="0"/>
              <a:t>so that we can speak to decisions over time; </a:t>
            </a:r>
          </a:p>
          <a:p>
            <a:endParaRPr lang="en-US" dirty="0"/>
          </a:p>
          <a:p>
            <a:r>
              <a:rPr lang="en-US" dirty="0"/>
              <a:t>We should know how to articulate why modern design is not only aesthetic </a:t>
            </a:r>
          </a:p>
          <a:p>
            <a:r>
              <a:rPr lang="en-US" dirty="0"/>
              <a:t>or trendy but why it is grounded in and</a:t>
            </a:r>
          </a:p>
          <a:p>
            <a:r>
              <a:rPr lang="en-US" dirty="0"/>
              <a:t>how they are used on different technical platforms </a:t>
            </a:r>
          </a:p>
          <a:p>
            <a:endParaRPr lang="en-US" dirty="0"/>
          </a:p>
          <a:p>
            <a:r>
              <a:rPr lang="en-US" dirty="0"/>
              <a:t>or how they evolved in response to cultural </a:t>
            </a:r>
          </a:p>
          <a:p>
            <a:r>
              <a:rPr lang="en-US" dirty="0"/>
              <a:t>perceptions and needs</a:t>
            </a:r>
          </a:p>
          <a:p>
            <a:endParaRPr lang="en-US" dirty="0"/>
          </a:p>
          <a:p>
            <a:r>
              <a:rPr lang="en-US" dirty="0"/>
              <a:t>We should be able to reframe disagreements with clients</a:t>
            </a:r>
          </a:p>
          <a:p>
            <a:r>
              <a:rPr lang="en-US" dirty="0"/>
              <a:t>to start a conversation and promote collaboration and education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5F514-E216-4B0B-9B33-6FEA2EC08AD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2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2306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Blue Header and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7151569" y="2594573"/>
            <a:ext cx="5040431" cy="3246765"/>
          </a:xfrm>
          <a:prstGeom prst="rect">
            <a:avLst/>
          </a:prstGeom>
          <a:solidFill>
            <a:srgbClr val="FFFFFF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313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White Header and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-7088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763" y="2737125"/>
            <a:ext cx="4625974" cy="296166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message here.</a:t>
            </a:r>
          </a:p>
        </p:txBody>
      </p:sp>
    </p:spTree>
    <p:extLst>
      <p:ext uri="{BB962C8B-B14F-4D97-AF65-F5344CB8AC3E}">
        <p14:creationId xmlns:p14="http://schemas.microsoft.com/office/powerpoint/2010/main" val="341963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Blu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A6DCC5-4877-40C7-A5CA-38F29CCAD5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</p:spTree>
    <p:extLst>
      <p:ext uri="{BB962C8B-B14F-4D97-AF65-F5344CB8AC3E}">
        <p14:creationId xmlns:p14="http://schemas.microsoft.com/office/powerpoint/2010/main" val="317999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Whit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8B1C976-236D-4BDB-B86F-53983B979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</p:spTree>
    <p:extLst>
      <p:ext uri="{BB962C8B-B14F-4D97-AF65-F5344CB8AC3E}">
        <p14:creationId xmlns:p14="http://schemas.microsoft.com/office/powerpoint/2010/main" val="249865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ou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28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762" y="2737125"/>
            <a:ext cx="4625974" cy="296166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message here.</a:t>
            </a:r>
          </a:p>
        </p:txBody>
      </p:sp>
    </p:spTree>
    <p:extLst>
      <p:ext uri="{BB962C8B-B14F-4D97-AF65-F5344CB8AC3E}">
        <p14:creationId xmlns:p14="http://schemas.microsoft.com/office/powerpoint/2010/main" val="247684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760E2-4A59-41CF-9D25-3932C8732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109" y="2454765"/>
            <a:ext cx="10684021" cy="1081902"/>
          </a:xfrm>
          <a:prstGeom prst="rect">
            <a:avLst/>
          </a:prstGeom>
        </p:spPr>
        <p:txBody>
          <a:bodyPr/>
          <a:lstStyle>
            <a:lvl1pPr algn="ctr">
              <a:defRPr sz="4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755110" y="3536666"/>
            <a:ext cx="10684021" cy="6123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cap="none" baseline="0">
                <a:solidFill>
                  <a:srgbClr val="002F6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Transition Subtitle</a:t>
            </a:r>
          </a:p>
        </p:txBody>
      </p:sp>
    </p:spTree>
    <p:extLst>
      <p:ext uri="{BB962C8B-B14F-4D97-AF65-F5344CB8AC3E}">
        <p14:creationId xmlns:p14="http://schemas.microsoft.com/office/powerpoint/2010/main" val="234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763" y="2737125"/>
            <a:ext cx="4625974" cy="296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message here.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BD9DDB-A09A-4508-8684-E4BD4F1A45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4"/>
            <a:ext cx="10515600" cy="836572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533399" y="1311425"/>
            <a:ext cx="6096000" cy="43873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 marL="3657600" indent="0">
              <a:buNone/>
              <a:defRPr/>
            </a:lvl9pPr>
          </a:lstStyle>
          <a:p>
            <a:pPr lvl="0"/>
            <a:r>
              <a:rPr lang="en-US" dirty="0"/>
              <a:t>Click to enter text.</a:t>
            </a:r>
          </a:p>
        </p:txBody>
      </p:sp>
    </p:spTree>
    <p:extLst>
      <p:ext uri="{BB962C8B-B14F-4D97-AF65-F5344CB8AC3E}">
        <p14:creationId xmlns:p14="http://schemas.microsoft.com/office/powerpoint/2010/main" val="2827972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7068170" y="2737125"/>
            <a:ext cx="4625974" cy="296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message here.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7302EB-4139-484D-A2C3-7376F118F1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11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533399" y="1311425"/>
            <a:ext cx="6096000" cy="4387360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/>
            </a:lvl7pPr>
            <a:lvl8pPr>
              <a:defRPr sz="1400"/>
            </a:lvl8pPr>
            <a:lvl9pPr marL="3657600" indent="0">
              <a:buNone/>
              <a:defRPr/>
            </a:lvl9pPr>
          </a:lstStyle>
          <a:p>
            <a:pPr lvl="0"/>
            <a:r>
              <a:rPr lang="en-US" dirty="0"/>
              <a:t>Click to enter bulleted text.</a:t>
            </a:r>
          </a:p>
        </p:txBody>
      </p:sp>
    </p:spTree>
    <p:extLst>
      <p:ext uri="{BB962C8B-B14F-4D97-AF65-F5344CB8AC3E}">
        <p14:creationId xmlns:p14="http://schemas.microsoft.com/office/powerpoint/2010/main" val="898114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9B9DF0C-EC2E-470C-9E6C-6675A5570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</p:spTree>
    <p:extLst>
      <p:ext uri="{BB962C8B-B14F-4D97-AF65-F5344CB8AC3E}">
        <p14:creationId xmlns:p14="http://schemas.microsoft.com/office/powerpoint/2010/main" val="74320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45E7ED-9B35-624C-8E3C-4595BF037D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9118" y="2382826"/>
            <a:ext cx="8129417" cy="19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97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40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7" r:id="rId4"/>
    <p:sldLayoutId id="2147483658" r:id="rId5"/>
    <p:sldLayoutId id="2147483651" r:id="rId6"/>
    <p:sldLayoutId id="2147483652" r:id="rId7"/>
    <p:sldLayoutId id="2147483653" r:id="rId8"/>
    <p:sldLayoutId id="2147483656" r:id="rId9"/>
    <p:sldLayoutId id="2147483654" r:id="rId10"/>
    <p:sldLayoutId id="214748366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36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345B00-344C-4CCC-9ED1-CBCE9FBAF0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53989" y="4158597"/>
            <a:ext cx="10684021" cy="61233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Oscar Gines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AB7EFF-2477-4229-A0A6-C80129C31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1388" y="1671915"/>
            <a:ext cx="10676622" cy="872779"/>
          </a:xfrm>
          <a:prstGeom prst="rect">
            <a:avLst/>
          </a:prstGeom>
        </p:spPr>
        <p:txBody>
          <a:bodyPr/>
          <a:lstStyle/>
          <a:p>
            <a:r>
              <a:rPr lang="en-US" sz="7200" dirty="0"/>
              <a:t>The Importance </a:t>
            </a:r>
            <a:br>
              <a:rPr lang="en-US" sz="7200" dirty="0"/>
            </a:br>
            <a:r>
              <a:rPr lang="en-US" sz="7200" dirty="0"/>
              <a:t>of Visual Trends</a:t>
            </a:r>
          </a:p>
        </p:txBody>
      </p:sp>
    </p:spTree>
    <p:extLst>
      <p:ext uri="{BB962C8B-B14F-4D97-AF65-F5344CB8AC3E}">
        <p14:creationId xmlns:p14="http://schemas.microsoft.com/office/powerpoint/2010/main" val="367991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C410D3-0793-4FD8-92C5-173AB7FB2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0985"/>
            <a:ext cx="12219067" cy="6883408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-1015757" y="-945253"/>
            <a:ext cx="4625974" cy="2961660"/>
          </a:xfrm>
        </p:spPr>
        <p:txBody>
          <a:bodyPr/>
          <a:lstStyle/>
          <a:p>
            <a:r>
              <a:rPr lang="en-US" cap="none" dirty="0">
                <a:solidFill>
                  <a:schemeClr val="bg1"/>
                </a:solidFill>
              </a:rPr>
              <a:t>Have you ever…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C9E934-BD76-4431-B6EE-4F9B1A56F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505" y="3539335"/>
            <a:ext cx="4261798" cy="256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18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FD5647-601D-4A1F-A9E2-AD2FFC193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0"/>
            <a:ext cx="11204135" cy="63023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7D5A60-91BD-4B45-A773-B2F2D593641F}"/>
              </a:ext>
            </a:extLst>
          </p:cNvPr>
          <p:cNvSpPr txBox="1"/>
          <p:nvPr/>
        </p:nvSpPr>
        <p:spPr>
          <a:xfrm>
            <a:off x="2492431" y="4050925"/>
            <a:ext cx="8691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About visual trends; what they even are and why it’s important to keep up.</a:t>
            </a:r>
          </a:p>
        </p:txBody>
      </p:sp>
    </p:spTree>
    <p:extLst>
      <p:ext uri="{BB962C8B-B14F-4D97-AF65-F5344CB8AC3E}">
        <p14:creationId xmlns:p14="http://schemas.microsoft.com/office/powerpoint/2010/main" val="2026163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CF4E93E-9839-411E-AC12-684B13CC1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425" y="508578"/>
            <a:ext cx="9455150" cy="541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5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3999EB-9000-4943-8802-B84AB1A90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962" y="2142870"/>
            <a:ext cx="2069306" cy="20693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1E2259-08C7-4ED4-94EC-077D9EAC2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509" y="2142870"/>
            <a:ext cx="2069306" cy="1910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389D30-DF3B-4CA4-89DC-065B8ABC1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15" y="2142870"/>
            <a:ext cx="1795681" cy="1795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A7EFFB-7B9D-4655-A73D-B5F1AA99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72" y="2142870"/>
            <a:ext cx="2873090" cy="1795681"/>
          </a:xfrm>
          <a:prstGeom prst="rect">
            <a:avLst/>
          </a:prstGeom>
        </p:spPr>
      </p:pic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C6CA458E-778B-4C40-8C67-4BB60C397854}"/>
              </a:ext>
            </a:extLst>
          </p:cNvPr>
          <p:cNvSpPr txBox="1">
            <a:spLocks/>
          </p:cNvSpPr>
          <p:nvPr/>
        </p:nvSpPr>
        <p:spPr>
          <a:xfrm>
            <a:off x="6003634" y="5976203"/>
            <a:ext cx="184731" cy="83099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81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8E864D-331D-4D4C-8D1E-7A71D352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04" y="1775456"/>
            <a:ext cx="3655724" cy="24327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D2ACF4-7D58-4FA8-ADE6-6B574E00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437" y="1871465"/>
            <a:ext cx="2530908" cy="25309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9E386E-D3C4-485D-8E10-6FEE2CD67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564" y="2585461"/>
            <a:ext cx="3782724" cy="1024488"/>
          </a:xfrm>
          <a:prstGeom prst="rect">
            <a:avLst/>
          </a:prstGeom>
        </p:spPr>
      </p:pic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BC85228B-F394-4135-8049-B055EE711550}"/>
              </a:ext>
            </a:extLst>
          </p:cNvPr>
          <p:cNvSpPr txBox="1">
            <a:spLocks/>
          </p:cNvSpPr>
          <p:nvPr/>
        </p:nvSpPr>
        <p:spPr>
          <a:xfrm>
            <a:off x="6003634" y="5976203"/>
            <a:ext cx="184731" cy="83099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6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BE382F-BD39-4531-8BC5-B3D75A18BC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28" y="3686809"/>
            <a:ext cx="2521213" cy="20497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F1C1D9-8FCF-4285-B1F5-76E46451C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19636" cy="35098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0C816A-6EE6-4BA4-BA6B-4177E2D0C5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448" y="3686809"/>
            <a:ext cx="1987104" cy="1987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21B55A-9F8E-4CF3-A51E-E6DEFE65F3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459" y="3686809"/>
            <a:ext cx="3076800" cy="2066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F241B9-9BEC-4CAA-BE97-E0410D9CF6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27" y="1330036"/>
            <a:ext cx="2487408" cy="1156758"/>
          </a:xfrm>
          <a:prstGeom prst="rect">
            <a:avLst/>
          </a:prstGeom>
        </p:spPr>
      </p:pic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065E3E67-57D3-44E5-B0B9-095CB788E17F}"/>
              </a:ext>
            </a:extLst>
          </p:cNvPr>
          <p:cNvSpPr txBox="1">
            <a:spLocks/>
          </p:cNvSpPr>
          <p:nvPr/>
        </p:nvSpPr>
        <p:spPr>
          <a:xfrm>
            <a:off x="6003634" y="5976203"/>
            <a:ext cx="184731" cy="83099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7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665459-21E9-4B03-8A73-A0B60D6A5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065" y="691421"/>
            <a:ext cx="5533531" cy="44890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BBAC0F-4616-4608-A30B-DD761339F9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50" y="3429000"/>
            <a:ext cx="3788865" cy="2271839"/>
          </a:xfrm>
          <a:prstGeom prst="rect">
            <a:avLst/>
          </a:prstGeom>
        </p:spPr>
      </p:pic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930EEE06-3C43-412B-8389-371D6838E40E}"/>
              </a:ext>
            </a:extLst>
          </p:cNvPr>
          <p:cNvSpPr txBox="1">
            <a:spLocks/>
          </p:cNvSpPr>
          <p:nvPr/>
        </p:nvSpPr>
        <p:spPr>
          <a:xfrm>
            <a:off x="6003634" y="5976203"/>
            <a:ext cx="184731" cy="83099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976727-3935-40CC-B046-95082587A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51" y="487811"/>
            <a:ext cx="3788865" cy="279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39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8BCF01-0BCE-4C33-930B-A342ACB24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00" y="358146"/>
            <a:ext cx="4533658" cy="25625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AE54B-B987-4CA6-8A67-96173B68E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135" y="3425194"/>
            <a:ext cx="4858173" cy="26864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2DBD97-66BB-4D7F-9EB2-DAA736751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24" y="3195536"/>
            <a:ext cx="4446610" cy="2771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4FB7C8-9A27-4C6F-B421-EF270AF3EB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420" y="358146"/>
            <a:ext cx="5594762" cy="31470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07AE3B-0A12-4078-A6B7-49E454CD22CA}"/>
              </a:ext>
            </a:extLst>
          </p:cNvPr>
          <p:cNvSpPr/>
          <p:nvPr/>
        </p:nvSpPr>
        <p:spPr>
          <a:xfrm>
            <a:off x="5460135" y="3423531"/>
            <a:ext cx="5607111" cy="31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9F5323-83A7-4EAD-8296-66B25ACF18C2}"/>
              </a:ext>
            </a:extLst>
          </p:cNvPr>
          <p:cNvSpPr/>
          <p:nvPr/>
        </p:nvSpPr>
        <p:spPr>
          <a:xfrm>
            <a:off x="8493681" y="3657540"/>
            <a:ext cx="381973" cy="2523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3C8B9F-E84A-48FA-B4EC-2388DEF5A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793" y="3657540"/>
            <a:ext cx="2395882" cy="2343109"/>
          </a:xfrm>
          <a:prstGeom prst="rect">
            <a:avLst/>
          </a:prstGeom>
        </p:spPr>
      </p:pic>
      <p:sp>
        <p:nvSpPr>
          <p:cNvPr id="9" name="Footer Placeholder 17">
            <a:extLst>
              <a:ext uri="{FF2B5EF4-FFF2-40B4-BE49-F238E27FC236}">
                <a16:creationId xmlns:a16="http://schemas.microsoft.com/office/drawing/2014/main" id="{34194A39-BFAA-4C9D-B550-6DB755C90DB1}"/>
              </a:ext>
            </a:extLst>
          </p:cNvPr>
          <p:cNvSpPr txBox="1">
            <a:spLocks/>
          </p:cNvSpPr>
          <p:nvPr/>
        </p:nvSpPr>
        <p:spPr>
          <a:xfrm>
            <a:off x="6517985" y="6035467"/>
            <a:ext cx="166078" cy="747089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77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7599C4-8958-41C6-BC50-3A8C1C780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98" y="167562"/>
            <a:ext cx="9180482" cy="61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40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E12D60D5-C00F-4572-9530-84553E922937}"/>
              </a:ext>
            </a:extLst>
          </p:cNvPr>
          <p:cNvSpPr txBox="1">
            <a:spLocks/>
          </p:cNvSpPr>
          <p:nvPr/>
        </p:nvSpPr>
        <p:spPr>
          <a:xfrm>
            <a:off x="6003634" y="5976203"/>
            <a:ext cx="184731" cy="83099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1404DA-01F3-4A51-804A-04284B059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15" y="107423"/>
            <a:ext cx="6864070" cy="58687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0AE2F9-821C-49FE-938A-D00C39D51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126" y="791736"/>
            <a:ext cx="4176074" cy="415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21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7A1146-D8FB-47BA-BE85-E43CAB488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691" y="2110738"/>
            <a:ext cx="6362309" cy="47472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6A642C-78DE-4836-BCDB-07CD9C6A1B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15" y="163764"/>
            <a:ext cx="2994495" cy="14831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BE8696-E9BD-4E4E-9F8D-EE3569E19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258" y="179972"/>
            <a:ext cx="2994495" cy="14507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8709E9-4AE3-4C80-8B29-E95CE03A9E11}"/>
              </a:ext>
            </a:extLst>
          </p:cNvPr>
          <p:cNvSpPr/>
          <p:nvPr/>
        </p:nvSpPr>
        <p:spPr>
          <a:xfrm>
            <a:off x="707771" y="6093866"/>
            <a:ext cx="3143171" cy="241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98A939-8193-432D-BFCC-E758A8446965}"/>
              </a:ext>
            </a:extLst>
          </p:cNvPr>
          <p:cNvSpPr/>
          <p:nvPr/>
        </p:nvSpPr>
        <p:spPr>
          <a:xfrm>
            <a:off x="935138" y="4749250"/>
            <a:ext cx="3143171" cy="241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14">
            <a:extLst>
              <a:ext uri="{FF2B5EF4-FFF2-40B4-BE49-F238E27FC236}">
                <a16:creationId xmlns:a16="http://schemas.microsoft.com/office/drawing/2014/main" id="{E9297509-533F-4227-8709-2662118B4D37}"/>
              </a:ext>
            </a:extLst>
          </p:cNvPr>
          <p:cNvSpPr txBox="1">
            <a:spLocks/>
          </p:cNvSpPr>
          <p:nvPr/>
        </p:nvSpPr>
        <p:spPr>
          <a:xfrm>
            <a:off x="6003634" y="5976203"/>
            <a:ext cx="184731" cy="83099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A6E5EE-8E6B-4839-9BFD-BE48CEE66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9" y="2012436"/>
            <a:ext cx="6721028" cy="48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5916D6-8588-4390-BB0B-18B8026FD3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37" y="82458"/>
            <a:ext cx="3432748" cy="192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4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56B717-B19C-4021-AE15-36DC2EEAE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" y="366591"/>
            <a:ext cx="3670793" cy="2162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D5F137-E32A-4241-9911-C5DAE34A4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028" y="131473"/>
            <a:ext cx="2894399" cy="2894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9D9630-4292-4B0E-94BF-D8BF9CA9EC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64" y="2905606"/>
            <a:ext cx="5928591" cy="39523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ADEE3A-48F4-4EFC-B7BF-179780A374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327" y="2905606"/>
            <a:ext cx="6341694" cy="39523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34ECF9-C611-46F9-A424-120194C19B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853" y="-10175"/>
            <a:ext cx="5831563" cy="2915781"/>
          </a:xfrm>
          <a:prstGeom prst="rect">
            <a:avLst/>
          </a:prstGeom>
        </p:spPr>
      </p:pic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C3A372B8-A0F9-4AA4-AD7B-7CD299E6D757}"/>
              </a:ext>
            </a:extLst>
          </p:cNvPr>
          <p:cNvSpPr txBox="1">
            <a:spLocks/>
          </p:cNvSpPr>
          <p:nvPr/>
        </p:nvSpPr>
        <p:spPr>
          <a:xfrm>
            <a:off x="6003634" y="5976203"/>
            <a:ext cx="184731" cy="83099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tIns="91440" bIns="9144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7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52E2-9772-4B20-ACC7-5775FBD5F3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2473" y="603911"/>
            <a:ext cx="9658350" cy="12175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8800" b="1" dirty="0"/>
              <a:t>#WeCanDoBetter!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AB8EF30-7224-488E-9FE3-8B9046B1EF30}"/>
              </a:ext>
            </a:extLst>
          </p:cNvPr>
          <p:cNvSpPr txBox="1">
            <a:spLocks/>
          </p:cNvSpPr>
          <p:nvPr/>
        </p:nvSpPr>
        <p:spPr>
          <a:xfrm>
            <a:off x="704849" y="1884911"/>
            <a:ext cx="12249151" cy="154408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500" b="1" dirty="0"/>
              <a:t>Scratch that…</a:t>
            </a:r>
          </a:p>
          <a:p>
            <a:endParaRPr lang="en-US" sz="4500" b="1" dirty="0"/>
          </a:p>
          <a:p>
            <a:r>
              <a:rPr lang="en-US" sz="8800" b="1" dirty="0"/>
              <a:t>#WeShouldAlwaysDoBetter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F1A333-08F5-49AD-BD4B-22A760FBFD11}"/>
              </a:ext>
            </a:extLst>
          </p:cNvPr>
          <p:cNvSpPr txBox="1"/>
          <p:nvPr/>
        </p:nvSpPr>
        <p:spPr>
          <a:xfrm>
            <a:off x="704849" y="3600991"/>
            <a:ext cx="478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https://www.nngroup.com/articles/flat-design/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2FA1A1-77F5-4FC5-B5B4-CDA3C5182990}"/>
              </a:ext>
            </a:extLst>
          </p:cNvPr>
          <p:cNvSpPr txBox="1"/>
          <p:nvPr/>
        </p:nvSpPr>
        <p:spPr>
          <a:xfrm>
            <a:off x="704848" y="5237635"/>
            <a:ext cx="478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https://www.amazon.com/Meggs-History-Graphic-Design-Philip/dp/0470168730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71C43E-32D8-4BA3-9ACA-068379C640CD}"/>
              </a:ext>
            </a:extLst>
          </p:cNvPr>
          <p:cNvSpPr txBox="1"/>
          <p:nvPr/>
        </p:nvSpPr>
        <p:spPr>
          <a:xfrm>
            <a:off x="704849" y="4142314"/>
            <a:ext cx="4781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https://medium.com/@cadabrastudio/5-books-on-the-history-and-theory-of-graphic-design-3079e9dfb837</a:t>
            </a:r>
          </a:p>
        </p:txBody>
      </p:sp>
    </p:spTree>
    <p:extLst>
      <p:ext uri="{BB962C8B-B14F-4D97-AF65-F5344CB8AC3E}">
        <p14:creationId xmlns:p14="http://schemas.microsoft.com/office/powerpoint/2010/main" val="1428564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MTemplate_Colors">
      <a:dk1>
        <a:srgbClr val="63666A"/>
      </a:dk1>
      <a:lt1>
        <a:sysClr val="window" lastClr="FFFFFF"/>
      </a:lt1>
      <a:dk2>
        <a:srgbClr val="000000"/>
      </a:dk2>
      <a:lt2>
        <a:srgbClr val="E7E6E6"/>
      </a:lt2>
      <a:accent1>
        <a:srgbClr val="002F6C"/>
      </a:accent1>
      <a:accent2>
        <a:srgbClr val="00A3E0"/>
      </a:accent2>
      <a:accent3>
        <a:srgbClr val="007396"/>
      </a:accent3>
      <a:accent4>
        <a:srgbClr val="833177"/>
      </a:accent4>
      <a:accent5>
        <a:srgbClr val="43B02A"/>
      </a:accent5>
      <a:accent6>
        <a:srgbClr val="FFCD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BA055A0-DE46-CF42-A21C-804E59AE4926}" vid="{EF944969-5E05-7641-B1D9-9B5B7AF9F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9BFE13F2C6DC4E8A742168C5E5E2A3" ma:contentTypeVersion="12" ma:contentTypeDescription="Create a new document." ma:contentTypeScope="" ma:versionID="48900e67c0d0066448a8529c3e1c1e65">
  <xsd:schema xmlns:xsd="http://www.w3.org/2001/XMLSchema" xmlns:xs="http://www.w3.org/2001/XMLSchema" xmlns:p="http://schemas.microsoft.com/office/2006/metadata/properties" xmlns:ns2="661bd46e-921f-4b2f-94f6-3f9bfcdede32" xmlns:ns3="1042a8a7-e606-4d6a-9cd6-c2fbda9658e7" targetNamespace="http://schemas.microsoft.com/office/2006/metadata/properties" ma:root="true" ma:fieldsID="7935dc6e203849a374f4e7dc4c1c3403" ns2:_="" ns3:_="">
    <xsd:import namespace="661bd46e-921f-4b2f-94f6-3f9bfcdede32"/>
    <xsd:import namespace="1042a8a7-e606-4d6a-9cd6-c2fbda9658e7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3:Info" minOccurs="0"/>
                <xsd:element ref="ns2:SIPLabel" minOccurs="0"/>
                <xsd:element ref="ns2:SIPLabel_ECICountry" minOccurs="0"/>
                <xsd:element ref="ns2:SIPLabel_OCI" minOccurs="0"/>
                <xsd:element ref="ns2:SIPLabel_TPPI" minOccurs="0"/>
                <xsd:element ref="ns2:SIPLabel_Special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1bd46e-921f-4b2f-94f6-3f9bfcdede32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Enterprise_x0020_Keywords" ma:displayName="Enterprise Keywords" ma:fieldId="{23f27201-bee3-471e-b2e7-b64fd8b7ca38}" ma:taxonomyMulti="true" ma:sspId="5f68076a-9896-4f70-850d-4130ed0339a6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description="" ma:hidden="true" ma:list="{5dfc3885-0e86-4dcb-a692-351b8f83f0b3}" ma:internalName="TaxCatchAll" ma:showField="CatchAllData" ma:web="661bd46e-921f-4b2f-94f6-3f9bfcdede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IPLabel" ma:index="12" nillable="true" ma:displayName="Sensitive Information Protection (SIP) Label" ma:internalName="SIPLabel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Unrestricted"/>
                    <xsd:enumeration value="Lockheed Martin Proprietary Information (LMPI)"/>
                    <xsd:enumeration value="Export Controlled Information (ECI)"/>
                    <xsd:enumeration value="Attorney-Client Privileged Information and/or Attorney Work Product"/>
                    <xsd:enumeration value="Protected Information"/>
                    <xsd:enumeration value="Personal Information"/>
                    <xsd:enumeration value="Third Party Proprietary Information"/>
                    <xsd:enumeration value="Organizational Conflict of Interest (OCI)"/>
                    <xsd:enumeration value="Specialty Label"/>
                  </xsd:restriction>
                </xsd:simpleType>
              </xsd:element>
            </xsd:sequence>
          </xsd:extension>
        </xsd:complexContent>
      </xsd:complexType>
    </xsd:element>
    <xsd:element name="SIPLabel_ECICountry" ma:index="13" nillable="true" ma:displayName="Export Control Country of Jurisdiction" ma:internalName="SIPLabel_ECICount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United States (US)"/>
                    <xsd:enumeration value="Canada (CA)"/>
                    <xsd:enumeration value="United Kingdom (GB)"/>
                    <xsd:enumeration value="Australia (AU)"/>
                    <xsd:enumeration value="Albania (AL)"/>
                    <xsd:enumeration value="Argentina (AR)"/>
                    <xsd:enumeration value="Bahrain (BH)"/>
                    <xsd:enumeration value="Belgium (BE)"/>
                    <xsd:enumeration value="Brazil (BR)"/>
                    <xsd:enumeration value="China (CN)"/>
                    <xsd:enumeration value="Colombia (CO)"/>
                    <xsd:enumeration value="Croatia (HR)"/>
                    <xsd:enumeration value="Denmark (DK)"/>
                    <xsd:enumeration value="Egypt (EG)"/>
                    <xsd:enumeration value="Finland (FI)"/>
                    <xsd:enumeration value="France (FR)"/>
                    <xsd:enumeration value="Germany (DE)"/>
                    <xsd:enumeration value="Greece (GR)"/>
                    <xsd:enumeration value="Guam (GU)"/>
                    <xsd:enumeration value="Hong Kong (HK)"/>
                    <xsd:enumeration value="India (IN)"/>
                    <xsd:enumeration value="Israel (IL)"/>
                    <xsd:enumeration value="Italy (IT)"/>
                    <xsd:enumeration value="Japan (JP)"/>
                    <xsd:enumeration value="Korea, Republic of (KR)"/>
                    <xsd:enumeration value="Kuwait (KW)"/>
                    <xsd:enumeration value="Malaysia (MY)"/>
                    <xsd:enumeration value="Mauritius (MU)"/>
                    <xsd:enumeration value="Mexico (MX)"/>
                    <xsd:enumeration value="Netherlands (NL)"/>
                    <xsd:enumeration value="New Zealand (NZ)"/>
                    <xsd:enumeration value="Norway (NO)"/>
                    <xsd:enumeration value="Philippines (PH)"/>
                    <xsd:enumeration value="Poland (PL)"/>
                    <xsd:enumeration value="Portugal (PT)"/>
                    <xsd:enumeration value="Puerto Rico (PR)"/>
                    <xsd:enumeration value="Romania (RO)"/>
                    <xsd:enumeration value="Saudi Arabia (SA)"/>
                    <xsd:enumeration value="Singapore (SG)"/>
                    <xsd:enumeration value="South Africa (ZA)"/>
                    <xsd:enumeration value="Spain (ES)"/>
                    <xsd:enumeration value="Sweden (SE)"/>
                    <xsd:enumeration value="Switzerland (CH)"/>
                    <xsd:enumeration value="Taiwan, Province of China (TW)"/>
                    <xsd:enumeration value="Thailand (TH)"/>
                    <xsd:enumeration value="Turkey (TR)"/>
                    <xsd:enumeration value="United Arab Emirates (AE)"/>
                    <xsd:enumeration value="Venezuela (VE)"/>
                    <xsd:enumeration value="Viet Nam (VN)"/>
                  </xsd:restriction>
                </xsd:simpleType>
              </xsd:element>
            </xsd:sequence>
          </xsd:extension>
        </xsd:complexContent>
      </xsd:complexType>
    </xsd:element>
    <xsd:element name="SIPLabel_OCI" ma:index="14" nillable="true" ma:displayName="Organizational Conflict of Interest" ma:internalName="SIPLabel_OCI">
      <xsd:simpleType>
        <xsd:restriction base="dms:Text"/>
      </xsd:simpleType>
    </xsd:element>
    <xsd:element name="SIPLabel_TPPI" ma:index="15" nillable="true" ma:displayName="Third Party" ma:internalName="SIPLabel_TPPI">
      <xsd:simpleType>
        <xsd:restriction base="dms:Text"/>
      </xsd:simpleType>
    </xsd:element>
    <xsd:element name="SIPLabel_Specialty" ma:index="16" nillable="true" ma:displayName="Specialty Label" ma:internalName="SIPLabel_Specialt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or Official Use Only"/>
                    <xsd:enumeration value="NATO Restricted"/>
                    <xsd:enumeration value="UK OFFICIAL"/>
                    <xsd:enumeration value="UK OFFICIAL-SENSITIVE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2a8a7-e606-4d6a-9cd6-c2fbda9658e7" elementFormDefault="qualified">
    <xsd:import namespace="http://schemas.microsoft.com/office/2006/documentManagement/types"/>
    <xsd:import namespace="http://schemas.microsoft.com/office/infopath/2007/PartnerControls"/>
    <xsd:element name="Info" ma:index="11" nillable="true" ma:displayName="Info" ma:internalName="Info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1bd46e-921f-4b2f-94f6-3f9bfcdede32">
      <Value>34</Value>
      <Value>33</Value>
      <Value>32</Value>
    </TaxCatchAll>
    <SIPLabel_Specialty xmlns="661bd46e-921f-4b2f-94f6-3f9bfcdede32"/>
    <SIPLabel_TPPI xmlns="661bd46e-921f-4b2f-94f6-3f9bfcdede32" xsi:nil="true"/>
    <TaxKeywordTaxHTField xmlns="661bd46e-921f-4b2f-94f6-3f9bfcdede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Official</TermName>
          <TermId xmlns="http://schemas.microsoft.com/office/infopath/2007/PartnerControls">cf27d6ae-165f-4fd4-82df-b359670c06e5</TermId>
        </TermInfo>
        <TermInfo xmlns="http://schemas.microsoft.com/office/infopath/2007/PartnerControls">
          <TermName xmlns="http://schemas.microsoft.com/office/infopath/2007/PartnerControls">template</TermName>
          <TermId xmlns="http://schemas.microsoft.com/office/infopath/2007/PartnerControls">aa6d2b24-3068-464c-b8a1-9c0912f06071</TermId>
        </TermInfo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fdd97a65-f75e-49d0-985b-95654da0a884</TermId>
        </TermInfo>
      </Terms>
    </TaxKeywordTaxHTField>
    <SIPLabel_OCI xmlns="661bd46e-921f-4b2f-94f6-3f9bfcdede32" xsi:nil="true"/>
    <Info xmlns="1042a8a7-e606-4d6a-9cd6-c2fbda9658e7">White background on title &amp; end slides</Info>
    <SIPLabel_ECICountry xmlns="661bd46e-921f-4b2f-94f6-3f9bfcdede32"/>
    <SIPLabel xmlns="661bd46e-921f-4b2f-94f6-3f9bfcdede32">
      <Value>Unrestricted</Value>
    </SIPLabe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6939EC-D0B0-4FCE-ACE8-B16456A0E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1bd46e-921f-4b2f-94f6-3f9bfcdede32"/>
    <ds:schemaRef ds:uri="1042a8a7-e606-4d6a-9cd6-c2fbda9658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99D200-8C76-4381-B149-0ABAA83066DA}">
  <ds:schemaRefs>
    <ds:schemaRef ds:uri="1042a8a7-e606-4d6a-9cd6-c2fbda9658e7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661bd46e-921f-4b2f-94f6-3f9bfcdede32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5D910FE-BA35-46CD-9006-7B6EAFC627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</TotalTime>
  <Words>1197</Words>
  <Application>Microsoft Office PowerPoint</Application>
  <PresentationFormat>Widescreen</PresentationFormat>
  <Paragraphs>192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The Importance  of Visual 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#WeCanDoBetter!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Trammell, Eric T (US)</dc:creator>
  <cp:keywords>Unrestricted,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PowerPoint, template; Official; PowerPoint</cp:keywords>
  <cp:lastModifiedBy>Oscar Gines</cp:lastModifiedBy>
  <cp:revision>31</cp:revision>
  <dcterms:created xsi:type="dcterms:W3CDTF">2018-09-19T12:19:03Z</dcterms:created>
  <dcterms:modified xsi:type="dcterms:W3CDTF">2020-09-29T22:23:45Z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0x010100A29BFE13F2C6DC4E8A742168C5E5E2A3</vt:lpwstr>
  </property>
  <property fmtid="{D5CDD505-2E9C-101B-9397-08002B2CF9AE}" pid="3" name="Enterprise Keywords">
    <vt:lpwstr>34;#Official|cf27d6ae-165f-4fd4-82df-b359670c06e5;#33;#template|aa6d2b24-3068-464c-b8a1-9c0912f06071;#32;#PowerPoint|fdd97a65-f75e-49d0-985b-95654da0a884</vt:lpwstr>
  </property>
  <property fmtid="{D5CDD505-2E9C-101B-9397-08002B2CF9AE}" pid="4" name="checkedProgramsCount">
    <vt:i4>0</vt:i4>
  </property>
  <property fmtid="{D5CDD505-2E9C-101B-9397-08002B2CF9AE}" pid="5" name="LM SIP Document Sensitivity">
    <vt:lpwstr/>
  </property>
  <property fmtid="{D5CDD505-2E9C-101B-9397-08002B2CF9AE}" pid="6" name="Document Author">
    <vt:lpwstr>US\e383658</vt:lpwstr>
  </property>
  <property fmtid="{D5CDD505-2E9C-101B-9397-08002B2CF9AE}" pid="7" name="Document Sensitivity">
    <vt:lpwstr>1</vt:lpwstr>
  </property>
  <property fmtid="{D5CDD505-2E9C-101B-9397-08002B2CF9AE}" pid="8" name="ThirdParty">
    <vt:lpwstr/>
  </property>
  <property fmtid="{D5CDD505-2E9C-101B-9397-08002B2CF9AE}" pid="9" name="OCI Restriction">
    <vt:bool>false</vt:bool>
  </property>
  <property fmtid="{D5CDD505-2E9C-101B-9397-08002B2CF9AE}" pid="10" name="OCI Additional Info">
    <vt:lpwstr/>
  </property>
  <property fmtid="{D5CDD505-2E9C-101B-9397-08002B2CF9AE}" pid="11" name="Allow Header Overwrite">
    <vt:bool>true</vt:bool>
  </property>
  <property fmtid="{D5CDD505-2E9C-101B-9397-08002B2CF9AE}" pid="12" name="Allow Footer Overwrite">
    <vt:bool>true</vt:bool>
  </property>
  <property fmtid="{D5CDD505-2E9C-101B-9397-08002B2CF9AE}" pid="13" name="Multiple Selected">
    <vt:lpwstr>-1</vt:lpwstr>
  </property>
  <property fmtid="{D5CDD505-2E9C-101B-9397-08002B2CF9AE}" pid="14" name="SIPLongWording">
    <vt:lpwstr>_x000d_
_x000d_
</vt:lpwstr>
  </property>
  <property fmtid="{D5CDD505-2E9C-101B-9397-08002B2CF9AE}" pid="15" name="ExpCountry">
    <vt:lpwstr/>
  </property>
</Properties>
</file>